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7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55C8699-CC31-4926-82C3-B450614E0FB9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375EB77-B9DA-4F60-AE21-CFB98B9E6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2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8699-CC31-4926-82C3-B450614E0FB9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EB77-B9DA-4F60-AE21-CFB98B9E6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22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55C8699-CC31-4926-82C3-B450614E0FB9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375EB77-B9DA-4F60-AE21-CFB98B9E6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0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8699-CC31-4926-82C3-B450614E0FB9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375EB77-B9DA-4F60-AE21-CFB98B9E6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2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55C8699-CC31-4926-82C3-B450614E0FB9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375EB77-B9DA-4F60-AE21-CFB98B9E6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99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8699-CC31-4926-82C3-B450614E0FB9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EB77-B9DA-4F60-AE21-CFB98B9E6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1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8699-CC31-4926-82C3-B450614E0FB9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EB77-B9DA-4F60-AE21-CFB98B9E6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8699-CC31-4926-82C3-B450614E0FB9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EB77-B9DA-4F60-AE21-CFB98B9E62C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040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8699-CC31-4926-82C3-B450614E0FB9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EB77-B9DA-4F60-AE21-CFB98B9E6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46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55C8699-CC31-4926-82C3-B450614E0FB9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375EB77-B9DA-4F60-AE21-CFB98B9E6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6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8699-CC31-4926-82C3-B450614E0FB9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EB77-B9DA-4F60-AE21-CFB98B9E6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5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55C8699-CC31-4926-82C3-B450614E0FB9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375EB77-B9DA-4F60-AE21-CFB98B9E62C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0884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1245701"/>
            <a:ext cx="11029615" cy="2540339"/>
          </a:xfrm>
        </p:spPr>
        <p:txBody>
          <a:bodyPr>
            <a:normAutofit fontScale="90000"/>
          </a:bodyPr>
          <a:lstStyle/>
          <a:p>
            <a:pPr algn="ctr" rtl="1"/>
            <a:br>
              <a:rPr lang="ar-EG" dirty="0"/>
            </a:br>
            <a:br>
              <a:rPr lang="ar-EG" dirty="0"/>
            </a:br>
            <a:r>
              <a:rPr lang="ar-EG" dirty="0"/>
              <a:t>ترسيخ دعائم اللغة</a:t>
            </a:r>
            <a:br>
              <a:rPr lang="ar-EG" dirty="0"/>
            </a:br>
            <a:r>
              <a:rPr lang="ar-EG" sz="2800" dirty="0">
                <a:solidFill>
                  <a:srgbClr val="002060"/>
                </a:solidFill>
              </a:rPr>
              <a:t>الاستماع</a:t>
            </a:r>
            <a:r>
              <a:rPr lang="ar-EG" sz="3100" dirty="0"/>
              <a:t> </a:t>
            </a:r>
            <a:br>
              <a:rPr lang="ar-EG" sz="3100" dirty="0"/>
            </a:br>
            <a:br>
              <a:rPr lang="ar-EG" sz="3100" dirty="0"/>
            </a:br>
            <a:r>
              <a:rPr lang="ar-EG" dirty="0"/>
              <a:t>تأملات وتعليقات الصف الرابع  </a:t>
            </a:r>
            <a:br>
              <a:rPr lang="ar-EG" dirty="0"/>
            </a:br>
            <a:endParaRPr lang="en-US" sz="2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81192" y="4037840"/>
            <a:ext cx="11029615" cy="600556"/>
          </a:xfrm>
        </p:spPr>
        <p:txBody>
          <a:bodyPr>
            <a:normAutofit lnSpcReduction="10000"/>
          </a:bodyPr>
          <a:lstStyle/>
          <a:p>
            <a:pPr algn="ctr"/>
            <a:r>
              <a:rPr lang="ar-EG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ثريا بوبترة</a:t>
            </a:r>
            <a:br>
              <a:rPr lang="ar-EG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EG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مديرة الدورات التدريبية على الشبكة المعلوماتية بمؤسسة الدين</a:t>
            </a:r>
            <a:endParaRPr lang="en-US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44589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933" y="675862"/>
            <a:ext cx="11029616" cy="1802292"/>
          </a:xfrm>
        </p:spPr>
        <p:txBody>
          <a:bodyPr>
            <a:noAutofit/>
          </a:bodyPr>
          <a:lstStyle/>
          <a:p>
            <a:pPr algn="ctr" rtl="1"/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ar-EG" sz="3600" dirty="0"/>
              <a:t>نشاط 5</a:t>
            </a:r>
            <a:r>
              <a:rPr lang="en-US" sz="4000" dirty="0"/>
              <a:t> </a:t>
            </a:r>
            <a:r>
              <a:rPr lang="ar-EG" sz="4000" dirty="0"/>
              <a:t> </a:t>
            </a:r>
            <a:br>
              <a:rPr lang="ar-EG" sz="4000" dirty="0"/>
            </a:br>
            <a:r>
              <a:rPr lang="ar-EG" sz="4000" dirty="0"/>
              <a:t>من أنا؟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2800" dirty="0"/>
              <a:t>صورة لثلاث</a:t>
            </a:r>
            <a:r>
              <a:rPr lang="ar-SY" sz="2800" dirty="0"/>
              <a:t>ة</a:t>
            </a:r>
            <a:r>
              <a:rPr lang="ar-EG" sz="2800" dirty="0"/>
              <a:t> أطفال يحملون صورا</a:t>
            </a:r>
            <a:r>
              <a:rPr lang="ar-SY" sz="2800" dirty="0"/>
              <a:t>،</a:t>
            </a:r>
            <a:r>
              <a:rPr lang="ar-EG" sz="2800" dirty="0"/>
              <a:t> على الطلاب أن يجدوا التفاصيل في الصورة المناسبة وطالب يضع دائرة على اللوح.</a:t>
            </a:r>
            <a:endParaRPr lang="en-US" sz="2800" dirty="0"/>
          </a:p>
          <a:p>
            <a:pPr algn="r" rtl="1"/>
            <a:r>
              <a:rPr lang="ar-EG" sz="2800" dirty="0"/>
              <a:t>أين أنا في الصورة؟ وما لون ملابسي؟ صور لأطفال: المطلوب ال</a:t>
            </a:r>
            <a:r>
              <a:rPr lang="ar-SY" sz="2800" dirty="0"/>
              <a:t>ت</a:t>
            </a:r>
            <a:r>
              <a:rPr lang="ar-EG" sz="2800" dirty="0"/>
              <a:t>عرف على المتكلم من خلال تفاصيل </a:t>
            </a:r>
            <a:r>
              <a:rPr lang="ar-EG" sz="2800" dirty="0">
                <a:solidFill>
                  <a:srgbClr val="C00000"/>
                </a:solidFill>
              </a:rPr>
              <a:t>غير</a:t>
            </a:r>
            <a:r>
              <a:rPr lang="ar-EG" sz="2800" dirty="0"/>
              <a:t> </a:t>
            </a:r>
            <a:r>
              <a:rPr lang="ar-EG" sz="2800" dirty="0">
                <a:solidFill>
                  <a:srgbClr val="C00000"/>
                </a:solidFill>
              </a:rPr>
              <a:t>ظاهرة في الصورة</a:t>
            </a:r>
            <a:r>
              <a:rPr lang="ar-EG" sz="2800" dirty="0"/>
              <a:t> ، أو في الوصف: </a:t>
            </a:r>
            <a:r>
              <a:rPr lang="ar-EG" sz="2800" dirty="0">
                <a:solidFill>
                  <a:srgbClr val="C00000"/>
                </a:solidFill>
              </a:rPr>
              <a:t>لا</a:t>
            </a:r>
            <a:r>
              <a:rPr lang="ar-EG" sz="2800" dirty="0"/>
              <a:t> ألبس اللون الأصفر لأن لون شعري ذهبي، لون ملابسي هو لون البحر.</a:t>
            </a:r>
          </a:p>
        </p:txBody>
      </p:sp>
    </p:spTree>
    <p:extLst>
      <p:ext uri="{BB962C8B-B14F-4D97-AF65-F5344CB8AC3E}">
        <p14:creationId xmlns:p14="http://schemas.microsoft.com/office/powerpoint/2010/main" val="3212609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62610"/>
            <a:ext cx="11029616" cy="1205948"/>
          </a:xfrm>
        </p:spPr>
        <p:txBody>
          <a:bodyPr>
            <a:noAutofit/>
          </a:bodyPr>
          <a:lstStyle/>
          <a:p>
            <a:pPr algn="ctr" rtl="1"/>
            <a:r>
              <a:rPr lang="ar-EG" sz="4000" dirty="0"/>
              <a:t>نشاط 6</a:t>
            </a:r>
            <a:br>
              <a:rPr lang="ar-EG" sz="4000" dirty="0"/>
            </a:br>
            <a:r>
              <a:rPr lang="ar-EG" sz="4000" dirty="0"/>
              <a:t>لغز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06254"/>
            <a:ext cx="11029615" cy="4220303"/>
          </a:xfrm>
        </p:spPr>
        <p:txBody>
          <a:bodyPr>
            <a:noAutofit/>
          </a:bodyPr>
          <a:lstStyle/>
          <a:p>
            <a:pPr algn="r" rtl="1"/>
            <a:r>
              <a:rPr lang="ar-EG" sz="2400" dirty="0"/>
              <a:t>وصف حيوان بدون صورة وعلى الطلاب التعرف عليه: لا وجود لصورة مثل النشاط السابق</a:t>
            </a:r>
            <a:endParaRPr lang="en-US" sz="2400" dirty="0"/>
          </a:p>
          <a:p>
            <a:pPr algn="r" rtl="1"/>
            <a:r>
              <a:rPr lang="ar-EG" sz="2400" dirty="0"/>
              <a:t>طائرعلى جسمه ريش وله ساقان طويلتان</a:t>
            </a:r>
          </a:p>
          <a:p>
            <a:pPr algn="r" rtl="1"/>
            <a:r>
              <a:rPr lang="ar-EG" sz="2400" dirty="0"/>
              <a:t>القطة ترى في الليل معلومة من طالب، </a:t>
            </a:r>
          </a:p>
          <a:p>
            <a:pPr algn="r" rtl="1"/>
            <a:r>
              <a:rPr lang="ar-EG" sz="2400" dirty="0"/>
              <a:t>المعلمة توجه أسئلة لتسهيل الفهم وتبسيط المحتوى</a:t>
            </a:r>
            <a:endParaRPr lang="en-US" sz="2400" dirty="0"/>
          </a:p>
          <a:p>
            <a:pPr algn="r" rtl="1"/>
            <a:r>
              <a:rPr lang="ar-EG" sz="2400" dirty="0"/>
              <a:t>هل يطير؟ هل جسمه ثقيل؟ النعامة</a:t>
            </a:r>
            <a:endParaRPr lang="en-US" sz="2400" dirty="0"/>
          </a:p>
          <a:p>
            <a:pPr algn="r" rtl="1"/>
            <a:r>
              <a:rPr lang="ar-EG" sz="2400" dirty="0"/>
              <a:t>ثم عرض الصورة، ووصف جسم النعامة </a:t>
            </a:r>
            <a:endParaRPr lang="en-US" sz="2400" dirty="0"/>
          </a:p>
          <a:p>
            <a:pPr algn="r" rtl="1"/>
            <a:r>
              <a:rPr lang="ar-EG" sz="2400" dirty="0"/>
              <a:t>احتار الطلاب  للتعرّف على "البطة"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6020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425" y="649356"/>
            <a:ext cx="11029616" cy="1205948"/>
          </a:xfrm>
        </p:spPr>
        <p:txBody>
          <a:bodyPr>
            <a:normAutofit fontScale="90000"/>
          </a:bodyPr>
          <a:lstStyle/>
          <a:p>
            <a:pPr algn="ctr" rtl="1"/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r>
              <a:rPr lang="ar-EG" sz="3600" dirty="0"/>
              <a:t>نشاط7</a:t>
            </a:r>
            <a:br>
              <a:rPr lang="ar-EG" dirty="0"/>
            </a:br>
            <a:r>
              <a:rPr lang="ar-EG" dirty="0"/>
              <a:t>رتّب احداث القصة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50772"/>
            <a:ext cx="11254493" cy="4581332"/>
          </a:xfrm>
        </p:spPr>
        <p:txBody>
          <a:bodyPr>
            <a:noAutofit/>
          </a:bodyPr>
          <a:lstStyle/>
          <a:p>
            <a:pPr algn="r" rtl="1"/>
            <a:endParaRPr lang="ar-EG" sz="2400" dirty="0"/>
          </a:p>
          <a:p>
            <a:pPr algn="r" rtl="1"/>
            <a:r>
              <a:rPr lang="ar-EG" sz="2400" dirty="0"/>
              <a:t>الصعوبة في هذا النشاط، هي الصور المتقاربة مع أن الجمل بسيطة</a:t>
            </a:r>
          </a:p>
          <a:p>
            <a:pPr algn="r" rtl="1"/>
            <a:r>
              <a:rPr lang="ar-EG" sz="2400" dirty="0"/>
              <a:t>أحيانا تكون الكلمات </a:t>
            </a:r>
            <a:r>
              <a:rPr lang="ar-EG" sz="2400" dirty="0">
                <a:solidFill>
                  <a:srgbClr val="C00000"/>
                </a:solidFill>
              </a:rPr>
              <a:t>متقاربة</a:t>
            </a:r>
            <a:r>
              <a:rPr lang="ar-EG" sz="2400" dirty="0"/>
              <a:t> مثل نشاط التعرف على الكلمة الغريبة وأحيانا</a:t>
            </a:r>
            <a:r>
              <a:rPr lang="ar-SY" sz="2400" dirty="0"/>
              <a:t> </a:t>
            </a:r>
            <a:r>
              <a:rPr lang="ar-EG" sz="2400" dirty="0"/>
              <a:t>الجمل محيرة مثل جمل وصف الحيوانات وأحيانا الصورمحيرة في تسلسلها</a:t>
            </a:r>
            <a:endParaRPr lang="en-US" sz="2400" dirty="0"/>
          </a:p>
          <a:p>
            <a:pPr algn="r" rtl="1"/>
            <a:r>
              <a:rPr lang="ar-EG" sz="2400" dirty="0"/>
              <a:t>بعد الاستماع الأول أخطا الطلاب في معرفة الصورة الأولى مما يجعلهم يخطئون في كل الباقي: هل أنتم متأكدون؟ نستمع لنتأكد \عن أي شيء تكلمنا وصف للشخصية : استعمال مهارة الكلام</a:t>
            </a:r>
          </a:p>
          <a:p>
            <a:pPr algn="r" rtl="1"/>
            <a:r>
              <a:rPr lang="ar-EG" sz="2400" dirty="0"/>
              <a:t>السكين المنشار</a:t>
            </a:r>
          </a:p>
          <a:p>
            <a:pPr algn="r" rtl="1"/>
            <a:r>
              <a:rPr lang="ar-EG" sz="2400" dirty="0">
                <a:solidFill>
                  <a:srgbClr val="C00000"/>
                </a:solidFill>
              </a:rPr>
              <a:t>نخمن ما معنى</a:t>
            </a:r>
            <a:r>
              <a:rPr lang="ar-EG" sz="2400" dirty="0"/>
              <a:t> مطرقة لا ضرورة لفهم كل الكلمات</a:t>
            </a:r>
            <a:r>
              <a:rPr lang="ar-SY" sz="2400" dirty="0"/>
              <a:t>،</a:t>
            </a:r>
            <a:r>
              <a:rPr lang="ar-EG" sz="2400" dirty="0"/>
              <a:t> ولكن المهم الكلمات </a:t>
            </a:r>
            <a:r>
              <a:rPr lang="ar-EG" sz="2400" dirty="0">
                <a:solidFill>
                  <a:srgbClr val="C00000"/>
                </a:solidFill>
              </a:rPr>
              <a:t>الرئيسية</a:t>
            </a:r>
            <a:r>
              <a:rPr lang="ar-EG" sz="2400" dirty="0"/>
              <a:t> ساعدتهم</a:t>
            </a:r>
            <a:endParaRPr lang="en-US" sz="2400" dirty="0"/>
          </a:p>
          <a:p>
            <a:pPr algn="r" rtl="1"/>
            <a:r>
              <a:rPr lang="ar-EG" sz="2400" dirty="0"/>
              <a:t> ربما كان يجب تقسيم القصة إلى مقطعين أو ثلاثة لأنها طويلة: سألت المعلمة بعد الاستماع 2  هل غيرنا رأينا؟  </a:t>
            </a:r>
            <a:endParaRPr lang="en-US" sz="2400" dirty="0"/>
          </a:p>
          <a:p>
            <a:pPr algn="r" rtl="1"/>
            <a:r>
              <a:rPr lang="ar-EG" sz="2400" dirty="0"/>
              <a:t>الاختلاف على الصورة رقم 3</a:t>
            </a:r>
            <a:r>
              <a:rPr lang="ar-SY" sz="2400" dirty="0"/>
              <a:t> </a:t>
            </a:r>
            <a:endParaRPr lang="en-US" sz="2400" u="sng" dirty="0">
              <a:solidFill>
                <a:srgbClr val="00B0F0"/>
              </a:solidFill>
            </a:endParaRPr>
          </a:p>
          <a:p>
            <a:pPr algn="l" rt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4365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704" y="649360"/>
            <a:ext cx="11029616" cy="1265380"/>
          </a:xfrm>
        </p:spPr>
        <p:txBody>
          <a:bodyPr>
            <a:normAutofit fontScale="90000"/>
          </a:bodyPr>
          <a:lstStyle/>
          <a:p>
            <a:pPr algn="ctr" rtl="1"/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r>
              <a:rPr lang="ar-EG" dirty="0"/>
              <a:t>نشاط </a:t>
            </a:r>
            <a:r>
              <a:rPr lang="en-US" dirty="0"/>
              <a:t>7</a:t>
            </a:r>
            <a:r>
              <a:rPr lang="ar-EG" dirty="0"/>
              <a:t> </a:t>
            </a:r>
            <a:br>
              <a:rPr lang="ar-EG" dirty="0"/>
            </a:br>
            <a:r>
              <a:rPr lang="ar-EG" dirty="0"/>
              <a:t>قصة من </a:t>
            </a:r>
            <a:r>
              <a:rPr lang="ar-EG" dirty="0" err="1"/>
              <a:t>اليوتوب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93033"/>
            <a:ext cx="11029615" cy="4646428"/>
          </a:xfrm>
        </p:spPr>
        <p:txBody>
          <a:bodyPr>
            <a:noAutofit/>
          </a:bodyPr>
          <a:lstStyle/>
          <a:p>
            <a:pPr algn="r" rtl="1"/>
            <a:r>
              <a:rPr lang="ar-EG" sz="2400" dirty="0"/>
              <a:t>أسنان ياسمين</a:t>
            </a:r>
            <a:endParaRPr lang="en-US" sz="2400" dirty="0"/>
          </a:p>
          <a:p>
            <a:pPr algn="r" rtl="1"/>
            <a:r>
              <a:rPr lang="ar-EG" sz="2400" dirty="0"/>
              <a:t>فيديو صوت وصورة وحركة و</a:t>
            </a:r>
            <a:r>
              <a:rPr lang="ar-SY" sz="2400" dirty="0"/>
              <a:t>أ</a:t>
            </a:r>
            <a:r>
              <a:rPr lang="ar-EG" sz="2400" dirty="0"/>
              <a:t>لوان وأحداث وانفعالات</a:t>
            </a:r>
            <a:endParaRPr lang="en-US" sz="2400" dirty="0"/>
          </a:p>
          <a:p>
            <a:pPr algn="r" rtl="1"/>
            <a:r>
              <a:rPr lang="ar-EG" sz="2400" dirty="0"/>
              <a:t>الاستماع الأول: هل أعجبكم؟ هل هو هو مخيف؟ مضحك؟</a:t>
            </a:r>
            <a:endParaRPr lang="en-US" sz="2400" dirty="0"/>
          </a:p>
          <a:p>
            <a:pPr algn="r" rtl="1"/>
            <a:r>
              <a:rPr lang="ar-EG" sz="2400" dirty="0"/>
              <a:t>مضحك كثيرا أم قليلا؟ بالحركات  بعض الشيء </a:t>
            </a:r>
          </a:p>
          <a:p>
            <a:pPr algn="r" rtl="1"/>
            <a:r>
              <a:rPr lang="ar-EG" sz="2400" dirty="0"/>
              <a:t>ربط القيمة الأخلاقية في القصة بالقيمة الأخلاقية التي ركزت عليها المدرسة في شه</a:t>
            </a:r>
            <a:r>
              <a:rPr lang="ar-SY" sz="2400" dirty="0"/>
              <a:t>ر</a:t>
            </a:r>
            <a:r>
              <a:rPr lang="ar-EG" sz="2400" dirty="0"/>
              <a:t> سبتمبر  "المسؤولية" </a:t>
            </a:r>
          </a:p>
          <a:p>
            <a:pPr algn="r" rtl="1"/>
            <a:r>
              <a:rPr lang="ar-EG" sz="2400" dirty="0"/>
              <a:t>الحديث عن </a:t>
            </a:r>
            <a:r>
              <a:rPr lang="ar-EG" sz="2400" dirty="0" err="1"/>
              <a:t>التفاصي</a:t>
            </a:r>
            <a:r>
              <a:rPr lang="ar-EG" sz="2400" dirty="0"/>
              <a:t>، و استماع آخر للقصة </a:t>
            </a:r>
          </a:p>
          <a:p>
            <a:pPr algn="r" rtl="1"/>
            <a:r>
              <a:rPr lang="ar-EG" sz="2400" dirty="0"/>
              <a:t>ملء ورقة النشاط بالمعلومات (الإجابة عن الأسئلة) حول تفاصيل القصة</a:t>
            </a:r>
          </a:p>
        </p:txBody>
      </p:sp>
    </p:spTree>
    <p:extLst>
      <p:ext uri="{BB962C8B-B14F-4D97-AF65-F5344CB8AC3E}">
        <p14:creationId xmlns:p14="http://schemas.microsoft.com/office/powerpoint/2010/main" val="91433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43339"/>
            <a:ext cx="11029616" cy="1344893"/>
          </a:xfrm>
        </p:spPr>
        <p:txBody>
          <a:bodyPr>
            <a:normAutofit fontScale="90000"/>
          </a:bodyPr>
          <a:lstStyle/>
          <a:p>
            <a:pPr algn="ctr"/>
            <a:r>
              <a:rPr lang="ar-EG" sz="4800" dirty="0"/>
              <a:t>التحمية</a:t>
            </a:r>
            <a:br>
              <a:rPr lang="ar-EG" sz="4800" dirty="0"/>
            </a:br>
            <a:r>
              <a:rPr lang="ar-EG" sz="4800" dirty="0"/>
              <a:t>الأسبوع الثالث أو الرابع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3200" dirty="0"/>
              <a:t>التاريخ</a:t>
            </a:r>
          </a:p>
          <a:p>
            <a:pPr algn="r" rtl="1"/>
            <a:r>
              <a:rPr lang="ar-EG" sz="3200" dirty="0"/>
              <a:t>تشجيع الكلام بالعربية (القلائد)</a:t>
            </a:r>
            <a:endParaRPr lang="en-US" sz="3200" dirty="0"/>
          </a:p>
          <a:p>
            <a:pPr algn="r" rtl="1"/>
            <a:endParaRPr lang="en-US" sz="3200" dirty="0"/>
          </a:p>
          <a:p>
            <a:pPr algn="r" rtl="1"/>
            <a:endParaRPr lang="ar-EG" sz="3200" dirty="0"/>
          </a:p>
          <a:p>
            <a:pPr algn="r" rt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3335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55377"/>
            <a:ext cx="11029616" cy="669034"/>
          </a:xfrm>
        </p:spPr>
        <p:txBody>
          <a:bodyPr/>
          <a:lstStyle/>
          <a:p>
            <a:pPr algn="ctr" rtl="1"/>
            <a:r>
              <a:rPr lang="ar-EG" dirty="0"/>
              <a:t>نقاط مهمة قبل التحضير لأنشطة الاستماع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15548"/>
            <a:ext cx="11029615" cy="5042452"/>
          </a:xfrm>
        </p:spPr>
        <p:txBody>
          <a:bodyPr>
            <a:noAutofit/>
          </a:bodyPr>
          <a:lstStyle/>
          <a:p>
            <a:pPr algn="r" rtl="1"/>
            <a:r>
              <a:rPr lang="ar-EG" sz="2000" dirty="0"/>
              <a:t>مواد الاستماع ومناسبته</a:t>
            </a:r>
            <a:r>
              <a:rPr lang="ar-SY" sz="2000" dirty="0"/>
              <a:t>ا</a:t>
            </a:r>
            <a:r>
              <a:rPr lang="ar-EG" sz="2000" dirty="0"/>
              <a:t> من حيث:</a:t>
            </a:r>
          </a:p>
          <a:p>
            <a:pPr algn="r" rtl="1"/>
            <a:r>
              <a:rPr lang="ar-EG" sz="2000" dirty="0"/>
              <a:t>العمر</a:t>
            </a:r>
          </a:p>
          <a:p>
            <a:pPr algn="r" rtl="1"/>
            <a:r>
              <a:rPr lang="ar-EG" sz="2000" dirty="0"/>
              <a:t>مستوى اللغة</a:t>
            </a:r>
          </a:p>
          <a:p>
            <a:pPr algn="r" rtl="1"/>
            <a:r>
              <a:rPr lang="ar-EG" sz="2000" dirty="0"/>
              <a:t>الوضوح</a:t>
            </a:r>
          </a:p>
          <a:p>
            <a:pPr algn="r" rtl="1"/>
            <a:r>
              <a:rPr lang="ar-EG" sz="2000" dirty="0"/>
              <a:t>السرعة</a:t>
            </a:r>
          </a:p>
          <a:p>
            <a:pPr algn="r" rtl="1"/>
            <a:r>
              <a:rPr lang="ar-EG" sz="2000" dirty="0"/>
              <a:t>الاستماع بوسائل مختلفة: صوت المعلم، صوت مسجّل، صوت شخص غريب من الناطقين باللغة  (أهل اللغة)</a:t>
            </a:r>
          </a:p>
          <a:p>
            <a:pPr algn="r" rtl="1"/>
            <a:r>
              <a:rPr lang="ar-EG" sz="2000" dirty="0"/>
              <a:t>عدد مرات الاستماع</a:t>
            </a:r>
          </a:p>
          <a:p>
            <a:pPr algn="r" rtl="1"/>
            <a:r>
              <a:rPr lang="ar-EG" sz="2000" dirty="0"/>
              <a:t>العوامل المساعدة:  وجود</a:t>
            </a:r>
            <a:r>
              <a:rPr lang="ar-SY" sz="2000" dirty="0"/>
              <a:t> (</a:t>
            </a:r>
            <a:r>
              <a:rPr lang="ar-EG" sz="2000" dirty="0"/>
              <a:t>صورة مصورة</a:t>
            </a:r>
            <a:r>
              <a:rPr lang="ar-SY" sz="2000" dirty="0"/>
              <a:t>،</a:t>
            </a:r>
            <a:r>
              <a:rPr lang="ar-EG" sz="2000" dirty="0"/>
              <a:t> وفيديو) مثال تنفيذ التعليمات: اقفز كلمة بدون صورة و كلمة مع صورة وكلمة مع فيديو أي هذه الوسائل المساعدة أكثر فاعلية</a:t>
            </a:r>
          </a:p>
          <a:p>
            <a:pPr algn="r" rtl="1"/>
            <a:r>
              <a:rPr lang="ar-EG" sz="2000" dirty="0"/>
              <a:t>الفيديو هنا مجرد تقليد إذا أردنا التحقق من الفهم فقط الكلمة</a:t>
            </a:r>
          </a:p>
          <a:p>
            <a:pPr algn="r" rtl="1"/>
            <a:r>
              <a:rPr lang="ar-EG" sz="2000" dirty="0"/>
              <a:t>الاستماع بهدف التعرف ولفت الانتباه للأصوات والأوزان أو للفهم  (مثال: النشاط القادم)</a:t>
            </a:r>
          </a:p>
          <a:p>
            <a:pPr algn="r" rt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73633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42124"/>
            <a:ext cx="11029616" cy="814808"/>
          </a:xfrm>
        </p:spPr>
        <p:txBody>
          <a:bodyPr>
            <a:normAutofit/>
          </a:bodyPr>
          <a:lstStyle/>
          <a:p>
            <a:pPr algn="ctr" rtl="1"/>
            <a:r>
              <a:rPr lang="ar-EG" sz="4000" dirty="0"/>
              <a:t>تقديم للنشاط الأول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2800" dirty="0"/>
              <a:t>هذا الشرح كله تمهيد لنشاط الاستماع لتمييز الأصوات والأوزان</a:t>
            </a:r>
            <a:endParaRPr lang="en-US" sz="2800" dirty="0"/>
          </a:p>
          <a:p>
            <a:pPr algn="r" rtl="1"/>
            <a:r>
              <a:rPr lang="ar-EG" sz="2800" dirty="0"/>
              <a:t>التشكيل: رَجل، رجل</a:t>
            </a:r>
            <a:endParaRPr lang="en-US" sz="2800" dirty="0"/>
          </a:p>
          <a:p>
            <a:pPr algn="r" rtl="1"/>
            <a:r>
              <a:rPr lang="ar-EG" sz="2800" dirty="0"/>
              <a:t>الإشارة لمصور الفيديو نديم  ورجل آخر</a:t>
            </a:r>
            <a:endParaRPr lang="en-US" sz="2800" dirty="0"/>
          </a:p>
          <a:p>
            <a:pPr algn="r" rtl="1"/>
            <a:r>
              <a:rPr lang="ar-EG" sz="2800" dirty="0"/>
              <a:t>رِجل أمل  </a:t>
            </a:r>
            <a:r>
              <a:rPr lang="ar-EG" sz="2800" dirty="0">
                <a:solidFill>
                  <a:srgbClr val="FF0000"/>
                </a:solidFill>
              </a:rPr>
              <a:t>التشكيل</a:t>
            </a:r>
            <a:r>
              <a:rPr lang="ar-EG" sz="2800" dirty="0"/>
              <a:t> ليس ضروريا إن كان السياق مفهوما، والمفردة ليست جديدة</a:t>
            </a:r>
            <a:endParaRPr lang="en-US" sz="2800" dirty="0"/>
          </a:p>
          <a:p>
            <a:pPr algn="r" rtl="1"/>
            <a:r>
              <a:rPr lang="ar-EG" sz="2800" dirty="0"/>
              <a:t>هناك رجل في الصف</a:t>
            </a:r>
            <a:endParaRPr lang="en-US" sz="2800" dirty="0"/>
          </a:p>
          <a:p>
            <a:pPr algn="r" rtl="1"/>
            <a:r>
              <a:rPr lang="ar-EG" sz="2800" dirty="0"/>
              <a:t>هناك رِجل في الصف غير منطقية</a:t>
            </a:r>
          </a:p>
          <a:p>
            <a:pPr algn="r" rt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1850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96347"/>
            <a:ext cx="11029616" cy="1185869"/>
          </a:xfrm>
        </p:spPr>
        <p:txBody>
          <a:bodyPr>
            <a:normAutofit/>
          </a:bodyPr>
          <a:lstStyle/>
          <a:p>
            <a:pPr algn="ctr" rtl="1"/>
            <a:r>
              <a:rPr lang="ar-EG" sz="4000" dirty="0"/>
              <a:t>النشاط 1 : نشاط الكلمة المختلفة</a:t>
            </a:r>
            <a:br>
              <a:rPr lang="ar-EG" sz="4000" dirty="0"/>
            </a:br>
            <a:r>
              <a:rPr lang="ar-EG" sz="3100" dirty="0"/>
              <a:t>الاعتماد على السمع وليس الفهم والمعنى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32384"/>
            <a:ext cx="11029615" cy="4016740"/>
          </a:xfrm>
        </p:spPr>
        <p:txBody>
          <a:bodyPr>
            <a:noAutofit/>
          </a:bodyPr>
          <a:lstStyle/>
          <a:p>
            <a:pPr algn="r" rtl="1"/>
            <a:r>
              <a:rPr lang="ar-EG" sz="2400" dirty="0"/>
              <a:t>الطلاب يستمعون بدون كلام حتى لا تختلط الأصوات (الطلاب عادة يعيدون خلف المعلمة)</a:t>
            </a:r>
            <a:endParaRPr lang="en-US" sz="2400" dirty="0"/>
          </a:p>
          <a:p>
            <a:pPr algn="r" rtl="1"/>
            <a:r>
              <a:rPr lang="ar-EG" sz="2400" dirty="0"/>
              <a:t>الاستماع </a:t>
            </a:r>
            <a:r>
              <a:rPr lang="ar-EG" sz="2400" u="sng" dirty="0">
                <a:highlight>
                  <a:srgbClr val="FFFF00"/>
                </a:highlight>
              </a:rPr>
              <a:t>ثم</a:t>
            </a:r>
            <a:r>
              <a:rPr lang="ar-EG" sz="2400" dirty="0"/>
              <a:t> مشاهدة الكلمات</a:t>
            </a:r>
            <a:endParaRPr lang="en-US" sz="2400" dirty="0"/>
          </a:p>
          <a:p>
            <a:pPr algn="r" rtl="1"/>
            <a:r>
              <a:rPr lang="ar-EG" sz="2400" dirty="0"/>
              <a:t>جبلْ، عملْ، </a:t>
            </a:r>
            <a:r>
              <a:rPr lang="ar-EG" sz="2400" dirty="0">
                <a:solidFill>
                  <a:srgbClr val="C00000"/>
                </a:solidFill>
              </a:rPr>
              <a:t>أكلَ</a:t>
            </a:r>
            <a:r>
              <a:rPr lang="ar-EG" sz="2400" dirty="0"/>
              <a:t> ، أملْ                   كبيرة، </a:t>
            </a:r>
            <a:r>
              <a:rPr lang="ar-EG" sz="2400" dirty="0">
                <a:solidFill>
                  <a:srgbClr val="C00000"/>
                </a:solidFill>
              </a:rPr>
              <a:t>طائرة</a:t>
            </a:r>
            <a:r>
              <a:rPr lang="ar-EG" sz="2400" dirty="0"/>
              <a:t>، صغيرة، لذيذة                    حمّام، رسّام حمام، شمّام</a:t>
            </a:r>
            <a:endParaRPr lang="en-US" sz="2400" dirty="0"/>
          </a:p>
          <a:p>
            <a:pPr algn="r" rtl="1"/>
            <a:r>
              <a:rPr lang="ar-EG" sz="2400" dirty="0"/>
              <a:t>المصادر والأفعال، الأوزان: لم تعرف بالاستماع هيا نعرفها بالمشاهدة</a:t>
            </a:r>
            <a:endParaRPr lang="en-US" sz="2400" dirty="0"/>
          </a:p>
          <a:p>
            <a:pPr algn="r" rtl="1"/>
            <a:r>
              <a:rPr lang="ar-EG" sz="2400" dirty="0"/>
              <a:t>إعادة الاستماع للتأكد</a:t>
            </a:r>
          </a:p>
          <a:p>
            <a:pPr algn="r" rtl="1"/>
            <a:r>
              <a:rPr lang="ar-EG" sz="2400" dirty="0"/>
              <a:t>المبالغة في النطق في هذه المرحلة (في المدود)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0891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68629"/>
            <a:ext cx="11029616" cy="728866"/>
          </a:xfrm>
        </p:spPr>
        <p:txBody>
          <a:bodyPr>
            <a:noAutofit/>
          </a:bodyPr>
          <a:lstStyle/>
          <a:p>
            <a:pPr algn="ctr" rtl="1"/>
            <a:r>
              <a:rPr lang="ar-EG" sz="4000" dirty="0"/>
              <a:t>نشاط 2 تدرّج: جمل مختلفة وليس مفردات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67338"/>
            <a:ext cx="11029615" cy="4664763"/>
          </a:xfrm>
        </p:spPr>
        <p:txBody>
          <a:bodyPr>
            <a:noAutofit/>
          </a:bodyPr>
          <a:lstStyle/>
          <a:p>
            <a:pPr algn="r" rtl="1"/>
            <a:r>
              <a:rPr lang="ar-EG" sz="2800" dirty="0"/>
              <a:t>جملتين مختلفتين ولكن متقاربتين، </a:t>
            </a:r>
            <a:r>
              <a:rPr lang="ar-EG" sz="2800" dirty="0">
                <a:solidFill>
                  <a:srgbClr val="C00000"/>
                </a:solidFill>
              </a:rPr>
              <a:t>وصورة</a:t>
            </a:r>
            <a:r>
              <a:rPr lang="ar-EG" sz="2800" dirty="0"/>
              <a:t> </a:t>
            </a:r>
            <a:r>
              <a:rPr lang="ar-EG" sz="2800" dirty="0">
                <a:solidFill>
                  <a:srgbClr val="C00000"/>
                </a:solidFill>
              </a:rPr>
              <a:t>واحدة</a:t>
            </a:r>
            <a:r>
              <a:rPr lang="ar-SY" sz="2800" dirty="0"/>
              <a:t>، </a:t>
            </a:r>
            <a:r>
              <a:rPr lang="ar-EG" sz="2800" dirty="0"/>
              <a:t>أية جملة مناسبة للصورة</a:t>
            </a:r>
            <a:endParaRPr lang="en-US" sz="2800" dirty="0"/>
          </a:p>
          <a:p>
            <a:pPr algn="r" rtl="1"/>
            <a:r>
              <a:rPr lang="ar-EG" sz="2800" dirty="0"/>
              <a:t>الصوت المعتدل عند القراءة</a:t>
            </a:r>
            <a:endParaRPr lang="en-US" sz="2800" dirty="0"/>
          </a:p>
          <a:p>
            <a:pPr algn="r" rtl="1"/>
            <a:r>
              <a:rPr lang="ar-EG" sz="2800" dirty="0"/>
              <a:t>تعليق طالب: هل الصورة في القرية أم في المدينة؟</a:t>
            </a:r>
            <a:endParaRPr lang="en-US" sz="2800" dirty="0"/>
          </a:p>
          <a:p>
            <a:pPr algn="r" rtl="1"/>
            <a:r>
              <a:rPr lang="ar-EG" sz="2800" dirty="0"/>
              <a:t>المعلمة: التشجيع وإعطاء القلادة، وأيضا سؤال الطلاب ما رأيكم، هل نحن هنا في القرية أم المدينة؟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7076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EG" sz="4000" dirty="0"/>
              <a:t>النشاط</a:t>
            </a:r>
            <a:r>
              <a:rPr lang="ar-EG" dirty="0"/>
              <a:t> </a:t>
            </a:r>
            <a:r>
              <a:rPr lang="ar-EG" sz="4000" dirty="0"/>
              <a:t>3</a:t>
            </a:r>
            <a:br>
              <a:rPr lang="ar-EG" dirty="0"/>
            </a:br>
            <a:r>
              <a:rPr lang="ar-EG" sz="3100" dirty="0"/>
              <a:t>استمع وارسم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en-US" sz="2400" dirty="0"/>
          </a:p>
          <a:p>
            <a:pPr algn="r" rtl="1"/>
            <a:r>
              <a:rPr lang="ar-EG" sz="2400" dirty="0"/>
              <a:t>النشاط معروف (استمع وارسم) </a:t>
            </a:r>
          </a:p>
          <a:p>
            <a:pPr algn="r" rtl="1"/>
            <a:r>
              <a:rPr lang="ar-EG" sz="2400" dirty="0"/>
              <a:t>الحافلة التي تتحرك للوصول إلى مواقع مختلفة</a:t>
            </a:r>
          </a:p>
          <a:p>
            <a:pPr algn="r" rtl="1"/>
            <a:r>
              <a:rPr lang="ar-EG" sz="2400" dirty="0"/>
              <a:t>قبل الانطلاق في الرحلة، الـتأكد من أن المفردات الرئيسية معروفة</a:t>
            </a:r>
            <a:r>
              <a:rPr lang="ar-SY" sz="2400" dirty="0"/>
              <a:t>،</a:t>
            </a:r>
            <a:r>
              <a:rPr lang="ar-EG" sz="2400" dirty="0"/>
              <a:t> مراجعة: الحافلة، الأماكن  </a:t>
            </a:r>
          </a:p>
          <a:p>
            <a:pPr algn="r" rtl="1"/>
            <a:r>
              <a:rPr lang="ar-EG" sz="2400" dirty="0"/>
              <a:t>مراجعة الاتجاهات وقراءتها:  الشمال والجنوب والاتجاهات قبل البدء في النشاط</a:t>
            </a:r>
            <a:endParaRPr lang="en-US" sz="2400" dirty="0"/>
          </a:p>
          <a:p>
            <a:pPr algn="r" rtl="1"/>
            <a:r>
              <a:rPr lang="ar-EG" sz="2400" dirty="0"/>
              <a:t>وإعانة الطلاب على الفهم أو التذكر بفوق، تحت جنوب...</a:t>
            </a:r>
          </a:p>
          <a:p>
            <a:pPr algn="r" rtl="1"/>
            <a:r>
              <a:rPr lang="ar-EG" sz="2400" dirty="0"/>
              <a:t>التشجيع على جمل كاملة: هذه صورة مدينة </a:t>
            </a:r>
            <a:endParaRPr lang="en-US" sz="2400" dirty="0"/>
          </a:p>
          <a:p>
            <a:pPr algn="r" rt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7915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09597"/>
            <a:ext cx="11029616" cy="1146115"/>
          </a:xfrm>
        </p:spPr>
        <p:txBody>
          <a:bodyPr>
            <a:normAutofit fontScale="90000"/>
          </a:bodyPr>
          <a:lstStyle/>
          <a:p>
            <a:pPr algn="ctr" rtl="1"/>
            <a:r>
              <a:rPr lang="ar-EG" sz="4000" dirty="0"/>
              <a:t>نشاط 3</a:t>
            </a:r>
            <a:br>
              <a:rPr lang="ar-EG" sz="4000" dirty="0"/>
            </a:br>
            <a:r>
              <a:rPr lang="ar-EG" sz="4000" dirty="0"/>
              <a:t>الاستماع من مصدر مسجل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11984"/>
            <a:ext cx="11029615" cy="5016149"/>
          </a:xfrm>
        </p:spPr>
        <p:txBody>
          <a:bodyPr>
            <a:noAutofit/>
          </a:bodyPr>
          <a:lstStyle/>
          <a:p>
            <a:pPr algn="r" rtl="1"/>
            <a:r>
              <a:rPr lang="ar-EG" sz="2400" dirty="0"/>
              <a:t>الاستماع لصوت المعلم من مصدر آخر (شريط مسجّل): نحتاج كثيرا إلى التدرّب على الاستماع إلى ما هو مسجّل من غير صورة وبتوفّر صورة</a:t>
            </a:r>
            <a:endParaRPr lang="en-US" sz="2400" dirty="0"/>
          </a:p>
          <a:p>
            <a:pPr algn="r" rtl="1"/>
            <a:r>
              <a:rPr lang="ar-EG" sz="2400" dirty="0">
                <a:solidFill>
                  <a:srgbClr val="C00000"/>
                </a:solidFill>
              </a:rPr>
              <a:t>الوضوح</a:t>
            </a:r>
            <a:r>
              <a:rPr lang="ar-EG" sz="2400" dirty="0"/>
              <a:t> : </a:t>
            </a:r>
            <a:r>
              <a:rPr lang="ar-EG" sz="2400" dirty="0">
                <a:solidFill>
                  <a:srgbClr val="C00000"/>
                </a:solidFill>
              </a:rPr>
              <a:t>سرعة</a:t>
            </a:r>
            <a:r>
              <a:rPr lang="ar-EG" sz="2400" dirty="0"/>
              <a:t> الكلام </a:t>
            </a:r>
            <a:r>
              <a:rPr lang="ar-EG" sz="2400" dirty="0">
                <a:solidFill>
                  <a:srgbClr val="C00000"/>
                </a:solidFill>
              </a:rPr>
              <a:t>معتدلة</a:t>
            </a:r>
            <a:r>
              <a:rPr lang="ar-EG" sz="2400" dirty="0"/>
              <a:t>: الموضوع </a:t>
            </a:r>
            <a:r>
              <a:rPr lang="ar-EG" sz="2400" dirty="0">
                <a:solidFill>
                  <a:srgbClr val="C00000"/>
                </a:solidFill>
              </a:rPr>
              <a:t>متعلق</a:t>
            </a:r>
            <a:r>
              <a:rPr lang="ar-EG" sz="2400" dirty="0"/>
              <a:t> بالطلاب "طلاب الصف الرابع يذهبون في رحلة مع معلمتهم أمل الحسيني </a:t>
            </a:r>
            <a:endParaRPr lang="en-US" sz="2400" dirty="0"/>
          </a:p>
          <a:p>
            <a:pPr algn="r" rtl="1"/>
            <a:r>
              <a:rPr lang="ar-EG" sz="2400" dirty="0"/>
              <a:t>الاستماع الأول: درجة أداء مختلفة: طلاب متجاوبون وآخرون ليسوا متجاوبين</a:t>
            </a:r>
            <a:endParaRPr lang="en-US" sz="2400" dirty="0"/>
          </a:p>
          <a:p>
            <a:pPr algn="r" rtl="1"/>
            <a:r>
              <a:rPr lang="ar-EG" sz="2400" dirty="0"/>
              <a:t>ملاحظة المعلمة:  أرى خطوطا مختلفة! إذا هناك تجاوب ولكن البعض أخطأ </a:t>
            </a:r>
          </a:p>
          <a:p>
            <a:pPr algn="r" rtl="1"/>
            <a:r>
              <a:rPr lang="ar-EG" sz="2400" dirty="0"/>
              <a:t>بعد الاستماع الثاني كانت الاستجابة أفضل</a:t>
            </a:r>
            <a:endParaRPr lang="en-US" sz="2400" dirty="0"/>
          </a:p>
          <a:p>
            <a:pPr algn="r" rtl="1"/>
            <a:r>
              <a:rPr lang="ar-EG" sz="2400" dirty="0"/>
              <a:t>بعد الاستماع الثالث خرج طالب إلى السبورة للتصحيح</a:t>
            </a:r>
            <a:endParaRPr lang="en-US" sz="2400" dirty="0"/>
          </a:p>
          <a:p>
            <a:pPr algn="r" rtl="1"/>
            <a:r>
              <a:rPr lang="ar-EG" sz="2400" dirty="0">
                <a:solidFill>
                  <a:srgbClr val="C00000"/>
                </a:solidFill>
              </a:rPr>
              <a:t>التحدي</a:t>
            </a:r>
            <a:r>
              <a:rPr lang="ar-EG" sz="2400" dirty="0"/>
              <a:t> في هذا النشاط هو أن </a:t>
            </a:r>
            <a:r>
              <a:rPr lang="ar-EG" sz="2400" dirty="0">
                <a:solidFill>
                  <a:srgbClr val="C00000"/>
                </a:solidFill>
              </a:rPr>
              <a:t>ترتيب </a:t>
            </a:r>
            <a:r>
              <a:rPr lang="ar-EG" sz="2400" dirty="0">
                <a:solidFill>
                  <a:schemeClr val="tx1"/>
                </a:solidFill>
              </a:rPr>
              <a:t>الأماكن حسب الشريط المسجّل لا يعني أن الرحلة، وزيارة الأماكن تمّ بنفس الترتيب</a:t>
            </a:r>
            <a:r>
              <a:rPr lang="ar-EG" sz="2400" dirty="0">
                <a:solidFill>
                  <a:srgbClr val="C00000"/>
                </a:solidFill>
              </a:rPr>
              <a:t>: </a:t>
            </a:r>
            <a:r>
              <a:rPr lang="ar-EG" sz="2400" dirty="0"/>
              <a:t> </a:t>
            </a:r>
          </a:p>
          <a:p>
            <a:pPr marL="0" indent="0" algn="r" rtl="1">
              <a:buNone/>
            </a:pPr>
            <a:r>
              <a:rPr lang="ar-EG" sz="2400" dirty="0"/>
              <a:t>نريد أن نذهب إلى حديقة الحيوانات، ولكن في الطريق، نمرّ بمحطّة البنزين ثم المقهى...</a:t>
            </a:r>
            <a:endParaRPr lang="ar-SY" sz="2400" dirty="0"/>
          </a:p>
        </p:txBody>
      </p:sp>
    </p:spTree>
    <p:extLst>
      <p:ext uri="{BB962C8B-B14F-4D97-AF65-F5344CB8AC3E}">
        <p14:creationId xmlns:p14="http://schemas.microsoft.com/office/powerpoint/2010/main" val="2308954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09600"/>
            <a:ext cx="11029616" cy="1126435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sz="4000" dirty="0"/>
              <a:t>      </a:t>
            </a:r>
            <a:r>
              <a:rPr lang="ar-EG" sz="4000" dirty="0"/>
              <a:t>نشاط 4</a:t>
            </a:r>
            <a:br>
              <a:rPr lang="ar-EG" sz="4000" dirty="0"/>
            </a:br>
            <a:r>
              <a:rPr lang="ar-EG" sz="4000" dirty="0"/>
              <a:t>اسمع و</a:t>
            </a:r>
            <a:r>
              <a:rPr lang="ar-EG" sz="3600" dirty="0"/>
              <a:t>نفّذ التعليمات (عن طريق الرسم)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42052"/>
            <a:ext cx="11029615" cy="4982817"/>
          </a:xfrm>
        </p:spPr>
        <p:txBody>
          <a:bodyPr>
            <a:noAutofit/>
          </a:bodyPr>
          <a:lstStyle/>
          <a:p>
            <a:pPr algn="r" rtl="1"/>
            <a:r>
              <a:rPr lang="ar-EG" sz="2400" dirty="0"/>
              <a:t>نستمع وننفّذ التعليمات </a:t>
            </a:r>
            <a:r>
              <a:rPr lang="ar-EG" sz="2400" dirty="0">
                <a:solidFill>
                  <a:schemeClr val="tx1"/>
                </a:solidFill>
              </a:rPr>
              <a:t>بصوت</a:t>
            </a:r>
            <a:r>
              <a:rPr lang="ar-EG" sz="2400" dirty="0"/>
              <a:t> المعلمة </a:t>
            </a:r>
            <a:r>
              <a:rPr lang="ar-EG" sz="2400" dirty="0">
                <a:solidFill>
                  <a:srgbClr val="C00000"/>
                </a:solidFill>
              </a:rPr>
              <a:t>مسجّلا</a:t>
            </a:r>
            <a:endParaRPr lang="en-US" sz="2400" dirty="0"/>
          </a:p>
          <a:p>
            <a:pPr algn="r" rtl="1"/>
            <a:r>
              <a:rPr lang="ar-EG" sz="2400" dirty="0"/>
              <a:t>توسّع: طالب يقول بأنه يحب الرسم والمعلمة تسأل كل الطلاب: من يحب الرسم؟</a:t>
            </a:r>
          </a:p>
          <a:p>
            <a:pPr algn="r" rtl="1"/>
            <a:r>
              <a:rPr lang="ar-EG" sz="2400" dirty="0"/>
              <a:t>يسمع التلاميذ ثم يرسمون</a:t>
            </a:r>
            <a:endParaRPr lang="en-US" sz="2400" dirty="0"/>
          </a:p>
          <a:p>
            <a:pPr algn="r" rtl="1"/>
            <a:r>
              <a:rPr lang="ar-EG" sz="2400" dirty="0"/>
              <a:t>تقول المعلمة  </a:t>
            </a:r>
            <a:r>
              <a:rPr lang="ar-EG" sz="2400" dirty="0">
                <a:solidFill>
                  <a:srgbClr val="C00000"/>
                </a:solidFill>
              </a:rPr>
              <a:t>تخيّل </a:t>
            </a:r>
            <a:r>
              <a:rPr lang="ar-EG" sz="2400" dirty="0"/>
              <a:t>مع تفاصيل: طاولة عليها كتاب مفتوح، خلفه كوب ماء،  وأمامه طبق عليه </a:t>
            </a:r>
            <a:r>
              <a:rPr lang="ar-EG" sz="2400" dirty="0" err="1"/>
              <a:t>شوكولاته</a:t>
            </a:r>
            <a:r>
              <a:rPr lang="ar-EG" sz="2400" dirty="0"/>
              <a:t> </a:t>
            </a:r>
            <a:endParaRPr lang="en-US" sz="2400" dirty="0"/>
          </a:p>
          <a:p>
            <a:pPr algn="r" rtl="1"/>
            <a:r>
              <a:rPr lang="ar-EG" sz="2400" dirty="0"/>
              <a:t>بعد الاستماع 1 تتأكّد من </a:t>
            </a:r>
            <a:r>
              <a:rPr lang="ar-EG" sz="2400" dirty="0">
                <a:solidFill>
                  <a:srgbClr val="C00000"/>
                </a:solidFill>
              </a:rPr>
              <a:t>الفهم</a:t>
            </a:r>
            <a:r>
              <a:rPr lang="ar-EG" sz="2400" dirty="0"/>
              <a:t> </a:t>
            </a:r>
            <a:r>
              <a:rPr lang="ar-EG" sz="2400" dirty="0">
                <a:solidFill>
                  <a:srgbClr val="C00000"/>
                </a:solidFill>
              </a:rPr>
              <a:t>العام</a:t>
            </a:r>
            <a:r>
              <a:rPr lang="ar-EG" sz="2400" dirty="0"/>
              <a:t> (الأشياء المذكورة) بتوجيه أسئلة عامة: </a:t>
            </a:r>
            <a:endParaRPr lang="en-US" sz="2400" dirty="0"/>
          </a:p>
          <a:p>
            <a:pPr marL="0" indent="0" algn="r" rtl="1">
              <a:buNone/>
            </a:pPr>
            <a:r>
              <a:rPr lang="ar-EG" sz="2400" dirty="0"/>
              <a:t>      هل سنرسم قطة أو كلبا؟ طاولة ماذا نضع عليه؟ ماذا بين الطاولة </a:t>
            </a:r>
            <a:r>
              <a:rPr lang="ar-EG" sz="2400" dirty="0" err="1"/>
              <a:t>والشوكولاته</a:t>
            </a:r>
            <a:endParaRPr lang="en-US" sz="2400" dirty="0"/>
          </a:p>
          <a:p>
            <a:pPr algn="r" rtl="1"/>
            <a:r>
              <a:rPr lang="ar-EG" sz="2400" dirty="0"/>
              <a:t>بعد الاستماع الثاني: </a:t>
            </a:r>
            <a:r>
              <a:rPr lang="ar-EG" sz="2400" dirty="0">
                <a:solidFill>
                  <a:srgbClr val="C00000"/>
                </a:solidFill>
              </a:rPr>
              <a:t>التفاصيل</a:t>
            </a:r>
            <a:r>
              <a:rPr lang="ar-EG" sz="2400" dirty="0"/>
              <a:t>: </a:t>
            </a:r>
            <a:r>
              <a:rPr lang="ar-EG" sz="2400" dirty="0">
                <a:solidFill>
                  <a:srgbClr val="C00000"/>
                </a:solidFill>
              </a:rPr>
              <a:t>أين</a:t>
            </a:r>
            <a:r>
              <a:rPr lang="ar-EG" sz="2400" dirty="0"/>
              <a:t> </a:t>
            </a:r>
            <a:r>
              <a:rPr lang="ar-EG" sz="2400" dirty="0">
                <a:solidFill>
                  <a:srgbClr val="C00000"/>
                </a:solidFill>
              </a:rPr>
              <a:t>رسم</a:t>
            </a:r>
            <a:r>
              <a:rPr lang="ar-EG" sz="2400" dirty="0"/>
              <a:t> الطلاب الأشياء؟ ممّا يدل على فهم من أعمق: ولكن أين الطبق في الأمام أو في الخلف؟</a:t>
            </a:r>
            <a:endParaRPr lang="en-US" sz="2400" dirty="0"/>
          </a:p>
          <a:p>
            <a:pPr algn="r" rtl="1"/>
            <a:r>
              <a:rPr lang="ar-EG" sz="2400" dirty="0"/>
              <a:t>توزيع القلائد للتشجيع</a:t>
            </a:r>
            <a:endParaRPr lang="ar-SY" sz="2400" dirty="0"/>
          </a:p>
        </p:txBody>
      </p:sp>
    </p:spTree>
    <p:extLst>
      <p:ext uri="{BB962C8B-B14F-4D97-AF65-F5344CB8AC3E}">
        <p14:creationId xmlns:p14="http://schemas.microsoft.com/office/powerpoint/2010/main" val="380254536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4398</TotalTime>
  <Words>880</Words>
  <Application>Microsoft Office PowerPoint</Application>
  <PresentationFormat>Widescreen</PresentationFormat>
  <Paragraphs>90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Gill Sans MT</vt:lpstr>
      <vt:lpstr>Majalla UI</vt:lpstr>
      <vt:lpstr>Simplified Arabic</vt:lpstr>
      <vt:lpstr>Wingdings 2</vt:lpstr>
      <vt:lpstr>Dividend</vt:lpstr>
      <vt:lpstr>  ترسيخ دعائم اللغة الاستماع   تأملات وتعليقات الصف الرابع   </vt:lpstr>
      <vt:lpstr>التحمية الأسبوع الثالث أو الرابع</vt:lpstr>
      <vt:lpstr>نقاط مهمة قبل التحضير لأنشطة الاستماع</vt:lpstr>
      <vt:lpstr>تقديم للنشاط الأول</vt:lpstr>
      <vt:lpstr>النشاط 1 : نشاط الكلمة المختلفة الاعتماد على السمع وليس الفهم والمعنى</vt:lpstr>
      <vt:lpstr>نشاط 2 تدرّج: جمل مختلفة وليس مفردات</vt:lpstr>
      <vt:lpstr>النشاط 3 استمع وارسم </vt:lpstr>
      <vt:lpstr>نشاط 3 الاستماع من مصدر مسجل</vt:lpstr>
      <vt:lpstr>      نشاط 4 اسمع ونفّذ التعليمات (عن طريق الرسم)</vt:lpstr>
      <vt:lpstr>   نشاط 5   من أنا؟ </vt:lpstr>
      <vt:lpstr>نشاط 6 لغز</vt:lpstr>
      <vt:lpstr>                             نشاط7 رتّب احداث القصة </vt:lpstr>
      <vt:lpstr>                   نشاط 7  قصة من اليوتوب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thouraya</dc:creator>
  <cp:lastModifiedBy>thouraya</cp:lastModifiedBy>
  <cp:revision>33</cp:revision>
  <dcterms:created xsi:type="dcterms:W3CDTF">2016-11-11T20:03:19Z</dcterms:created>
  <dcterms:modified xsi:type="dcterms:W3CDTF">2016-12-07T06:24:45Z</dcterms:modified>
</cp:coreProperties>
</file>