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8" r:id="rId2"/>
    <p:sldId id="270" r:id="rId3"/>
    <p:sldId id="273" r:id="rId4"/>
    <p:sldId id="257" r:id="rId5"/>
    <p:sldId id="262" r:id="rId6"/>
    <p:sldId id="259" r:id="rId7"/>
    <p:sldId id="275" r:id="rId8"/>
    <p:sldId id="267" r:id="rId9"/>
    <p:sldId id="260" r:id="rId10"/>
    <p:sldId id="263" r:id="rId11"/>
    <p:sldId id="276" r:id="rId12"/>
    <p:sldId id="266" r:id="rId13"/>
    <p:sldId id="265" r:id="rId14"/>
    <p:sldId id="261" r:id="rId15"/>
    <p:sldId id="271" r:id="rId16"/>
    <p:sldId id="268" r:id="rId17"/>
    <p:sldId id="272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8C83-F79C-46BA-BB00-273850327D8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A13E46F-0A11-4E1C-99A0-3061EC44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1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8C83-F79C-46BA-BB00-273850327D8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13E46F-0A11-4E1C-99A0-3061EC44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9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8C83-F79C-46BA-BB00-273850327D8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13E46F-0A11-4E1C-99A0-3061EC443F2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283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8C83-F79C-46BA-BB00-273850327D8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13E46F-0A11-4E1C-99A0-3061EC44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47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8C83-F79C-46BA-BB00-273850327D8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13E46F-0A11-4E1C-99A0-3061EC443F2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4048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8C83-F79C-46BA-BB00-273850327D8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13E46F-0A11-4E1C-99A0-3061EC44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90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8C83-F79C-46BA-BB00-273850327D8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E46F-0A11-4E1C-99A0-3061EC44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87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8C83-F79C-46BA-BB00-273850327D8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E46F-0A11-4E1C-99A0-3061EC44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3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8C83-F79C-46BA-BB00-273850327D8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E46F-0A11-4E1C-99A0-3061EC44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1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8C83-F79C-46BA-BB00-273850327D8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13E46F-0A11-4E1C-99A0-3061EC44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0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8C83-F79C-46BA-BB00-273850327D8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13E46F-0A11-4E1C-99A0-3061EC44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7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8C83-F79C-46BA-BB00-273850327D8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13E46F-0A11-4E1C-99A0-3061EC44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8C83-F79C-46BA-BB00-273850327D8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E46F-0A11-4E1C-99A0-3061EC44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8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8C83-F79C-46BA-BB00-273850327D8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E46F-0A11-4E1C-99A0-3061EC44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8C83-F79C-46BA-BB00-273850327D8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E46F-0A11-4E1C-99A0-3061EC44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7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8C83-F79C-46BA-BB00-273850327D8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13E46F-0A11-4E1C-99A0-3061EC44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6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48C83-F79C-46BA-BB00-273850327D8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A13E46F-0A11-4E1C-99A0-3061EC44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9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holaki4arabic.com/" TargetMode="External"/><Relationship Id="rId2" Type="http://schemas.openxmlformats.org/officeDocument/2006/relationships/hyperlink" Target="mailto:lkholaki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dpuzzle.com/media/57292d8c49060a3f4104bbb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bcove.me/kcqmj9ow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414674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ar-EG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Aldeen Foundation</a:t>
            </a:r>
            <a:br>
              <a:rPr lang="ar-EG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مهارة الاستماع</a:t>
            </a:r>
            <a:r>
              <a:rPr lang="ar-EG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للمتعلمين</a:t>
            </a:r>
            <a:r>
              <a:rPr lang="ar-S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</a:t>
            </a:r>
            <a:r>
              <a:rPr lang="ar-S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لبالغين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64127"/>
            <a:ext cx="8915399" cy="112628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Lina </a:t>
            </a:r>
            <a:r>
              <a:rPr lang="en-US" dirty="0" err="1"/>
              <a:t>kholaki</a:t>
            </a:r>
            <a:endParaRPr lang="en-US" dirty="0"/>
          </a:p>
          <a:p>
            <a:r>
              <a:rPr lang="en-US" dirty="0"/>
              <a:t>Arabic language instructor/consultant</a:t>
            </a:r>
          </a:p>
          <a:p>
            <a:r>
              <a:rPr lang="en-US" dirty="0">
                <a:hlinkClick r:id="rId2"/>
              </a:rPr>
              <a:t>lkholaki@gmail.com</a:t>
            </a:r>
            <a:endParaRPr lang="en-US" dirty="0"/>
          </a:p>
          <a:p>
            <a:r>
              <a:rPr lang="en-US" dirty="0">
                <a:hlinkClick r:id="rId3"/>
              </a:rPr>
              <a:t>www.kholaki4Arabic.com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شاهد هذا المقطع وأجب عن الأسئلة:</a:t>
            </a:r>
            <a:br>
              <a:rPr lang="ar-SA" sz="3600" b="0" dirty="0">
                <a:effectLst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SA" u="sng" dirty="0">
              <a:hlinkClick r:id="rId2"/>
            </a:endParaRPr>
          </a:p>
          <a:p>
            <a:pPr marL="0" indent="0">
              <a:buNone/>
            </a:pPr>
            <a:endParaRPr lang="ar-SA" u="sng" dirty="0">
              <a:hlinkClick r:id="rId2"/>
            </a:endParaRP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https://edpuzzle.com/media/57292d8c49060a3f4104bbbf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922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استماع  تفصيلي              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ar-SA" dirty="0"/>
          </a:p>
          <a:p>
            <a:pPr marL="0" indent="0" algn="r" rtl="1">
              <a:buNone/>
            </a:pP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ما </a:t>
            </a:r>
            <a:r>
              <a:rPr lang="ar-SA" sz="2400">
                <a:latin typeface="Times New Roman" panose="02020603050405020304" pitchFamily="18" charset="0"/>
                <a:cs typeface="Times New Roman" panose="02020603050405020304" pitchFamily="18" charset="0"/>
              </a:rPr>
              <a:t>معنى :(عموماً </a:t>
            </a: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نحن نزرعُ </a:t>
            </a:r>
            <a:r>
              <a:rPr lang="ar-SA" sz="2400">
                <a:latin typeface="Times New Roman" panose="02020603050405020304" pitchFamily="18" charset="0"/>
                <a:cs typeface="Times New Roman" panose="02020603050405020304" pitchFamily="18" charset="0"/>
              </a:rPr>
              <a:t>ما نحصده)</a:t>
            </a:r>
            <a:endParaRPr lang="ar-S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أكمل هذه العبارة العربية الشهيرة:</a:t>
            </a:r>
          </a:p>
          <a:p>
            <a:pPr marL="0" indent="0" algn="r">
              <a:buNone/>
            </a:pP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مثل ما تزرع ــــــــــــــــــــــ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926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437" y="624110"/>
            <a:ext cx="8911687" cy="1280890"/>
          </a:xfrm>
        </p:spPr>
        <p:txBody>
          <a:bodyPr/>
          <a:lstStyle/>
          <a:p>
            <a:r>
              <a:rPr lang="ar-SA" dirty="0"/>
              <a:t>نشاط فردي                          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991492"/>
              </p:ext>
            </p:extLst>
          </p:nvPr>
        </p:nvGraphicFramePr>
        <p:xfrm>
          <a:off x="1584098" y="2234406"/>
          <a:ext cx="8925062" cy="3895941"/>
        </p:xfrm>
        <a:graphic>
          <a:graphicData uri="http://schemas.openxmlformats.org/drawingml/2006/table">
            <a:tbl>
              <a:tblPr/>
              <a:tblGrid>
                <a:gridCol w="4462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2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6563">
                <a:tc>
                  <a:txBody>
                    <a:bodyPr/>
                    <a:lstStyle/>
                    <a:p>
                      <a:pPr algn="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المجموعة</a:t>
                      </a:r>
                      <a:endParaRPr lang="ar-SA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+mj-cs"/>
                        </a:rPr>
                        <a:t>الطعام</a:t>
                      </a:r>
                      <a:endParaRPr lang="ar-SA" sz="2400">
                        <a:effectLst/>
                        <a:cs typeface="+mj-cs"/>
                      </a:endParaRPr>
                    </a:p>
                  </a:txBody>
                  <a:tcPr marL="66675" marR="66675" marT="66675" marB="66675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563">
                <a:tc>
                  <a:txBody>
                    <a:bodyPr/>
                    <a:lstStyle/>
                    <a:p>
                      <a:pPr algn="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اللون الأحمر</a:t>
                      </a:r>
                      <a:endParaRPr lang="ar-SA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563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الزيوت</a:t>
                      </a:r>
                      <a:endParaRPr lang="ar-SA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563">
                <a:tc>
                  <a:txBody>
                    <a:bodyPr/>
                    <a:lstStyle/>
                    <a:p>
                      <a:pPr algn="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اللون الأخضر</a:t>
                      </a:r>
                      <a:endParaRPr lang="ar-SA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563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الفاكهة الطازجة أو المثلجة</a:t>
                      </a:r>
                      <a:endParaRPr lang="ar-SA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563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675" marR="66675" marT="66675" marB="66675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الحليب </a:t>
                      </a:r>
                      <a:endParaRPr lang="ar-SA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6563">
                <a:tc>
                  <a:txBody>
                    <a:bodyPr/>
                    <a:lstStyle/>
                    <a:p>
                      <a:pPr algn="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اللون البنفسجي (الأرجواني)</a:t>
                      </a:r>
                      <a:endParaRPr lang="ar-SA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66675" marR="66675" marT="66675" marB="66675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49570" y="-1"/>
            <a:ext cx="12750086" cy="504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36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794173"/>
              </p:ext>
            </p:extLst>
          </p:nvPr>
        </p:nvGraphicFramePr>
        <p:xfrm>
          <a:off x="2859109" y="875761"/>
          <a:ext cx="7765963" cy="6144662"/>
        </p:xfrm>
        <a:graphic>
          <a:graphicData uri="http://schemas.openxmlformats.org/drawingml/2006/table">
            <a:tbl>
              <a:tblPr/>
              <a:tblGrid>
                <a:gridCol w="1258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3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0904"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مع من تأكل؟ وأين؟ </a:t>
                      </a:r>
                      <a:endParaRPr lang="ar-SA" sz="1500" dirty="0">
                        <a:effectLst/>
                      </a:endParaRP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غير صحيّ:</a:t>
                      </a:r>
                      <a:endParaRPr lang="ar-SA" sz="1500">
                        <a:effectLst/>
                      </a:endParaRP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صحي: </a:t>
                      </a:r>
                      <a:endParaRPr lang="ar-SA" sz="1500">
                        <a:effectLst/>
                      </a:endParaRP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المجموعة</a:t>
                      </a:r>
                      <a:endParaRPr lang="ar-SA" sz="1500">
                        <a:effectLst/>
                      </a:endParaRP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الوجبة / الطعام</a:t>
                      </a:r>
                      <a:endParaRPr lang="ar-SA" sz="1500">
                        <a:effectLst/>
                      </a:endParaRP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اليوم</a:t>
                      </a:r>
                      <a:endParaRPr lang="ar-SA" sz="1500">
                        <a:effectLst/>
                      </a:endParaRP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6024"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+mj-cs"/>
                        </a:rPr>
                        <a:t>أحب أن آكُل مع أخي في البيت/ المطعم.</a:t>
                      </a:r>
                      <a:endParaRPr lang="ar-SA" sz="2000">
                        <a:effectLst/>
                        <a:cs typeface="+mj-cs"/>
                      </a:endParaRP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+mj-cs"/>
                        </a:rPr>
                        <a:t>صحي</a:t>
                      </a:r>
                      <a:endParaRPr lang="ar-SA" sz="2000">
                        <a:effectLst/>
                        <a:cs typeface="+mj-cs"/>
                      </a:endParaRP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+mj-cs"/>
                        </a:rPr>
                        <a:t>البيض من مجموعة البروتين والخبز من مجموعة الحبوب</a:t>
                      </a:r>
                      <a:endParaRPr lang="ar-SA" sz="2000">
                        <a:effectLst/>
                        <a:cs typeface="+mj-cs"/>
                      </a:endParaRP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+mj-cs"/>
                        </a:rPr>
                        <a:t>بيض وخبز</a:t>
                      </a:r>
                      <a:endParaRPr lang="ar-SA" sz="2000">
                        <a:effectLst/>
                        <a:cs typeface="+mj-cs"/>
                      </a:endParaRP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+mj-cs"/>
                        </a:rPr>
                        <a:t>الإثنين</a:t>
                      </a:r>
                      <a:endParaRPr lang="ar-SA" sz="2000">
                        <a:effectLst/>
                        <a:cs typeface="+mj-cs"/>
                      </a:endParaRP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418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+mj-cs"/>
                        </a:rPr>
                        <a:t>الثلاثاء</a:t>
                      </a:r>
                      <a:endParaRPr lang="ar-SA" sz="2000">
                        <a:effectLst/>
                        <a:cs typeface="+mj-cs"/>
                      </a:endParaRP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418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+mj-cs"/>
                        </a:rPr>
                        <a:t>الأربعاء</a:t>
                      </a:r>
                      <a:endParaRPr lang="ar-SA" sz="2000">
                        <a:effectLst/>
                        <a:cs typeface="+mj-cs"/>
                      </a:endParaRP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418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+mj-cs"/>
                        </a:rPr>
                        <a:t>الخميس</a:t>
                      </a:r>
                      <a:endParaRPr lang="ar-SA" sz="2000">
                        <a:effectLst/>
                        <a:cs typeface="+mj-cs"/>
                      </a:endParaRP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418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+mj-cs"/>
                        </a:rPr>
                        <a:t>الجمعة</a:t>
                      </a:r>
                      <a:endParaRPr lang="ar-SA" sz="2000">
                        <a:effectLst/>
                        <a:cs typeface="+mj-cs"/>
                      </a:endParaRP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418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+mj-cs"/>
                        </a:rPr>
                        <a:t>السبت</a:t>
                      </a:r>
                      <a:endParaRPr lang="ar-SA" sz="2000">
                        <a:effectLst/>
                        <a:cs typeface="+mj-cs"/>
                      </a:endParaRP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418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cs typeface="+mj-cs"/>
                        </a:rPr>
                        <a:t> </a:t>
                      </a: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+mj-cs"/>
                        </a:rPr>
                        <a:t>الأحد</a:t>
                      </a:r>
                      <a:endParaRPr lang="ar-SA" sz="2000" dirty="0">
                        <a:effectLst/>
                        <a:cs typeface="+mj-cs"/>
                      </a:endParaRPr>
                    </a:p>
                  </a:txBody>
                  <a:tcPr marL="81425" marR="81425" marT="81425" marB="8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860" y="875762"/>
            <a:ext cx="2228717" cy="167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562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الآلات الموسيقية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2" y="2702010"/>
            <a:ext cx="9601196" cy="3318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http://bcove.me/kcqmj9ow</a:t>
            </a:r>
            <a:endParaRPr lang="ar-SA" dirty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6670">
            <a:off x="7511671" y="2702010"/>
            <a:ext cx="1386670" cy="266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154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3269" y="586010"/>
            <a:ext cx="8911687" cy="1280890"/>
          </a:xfrm>
        </p:spPr>
        <p:txBody>
          <a:bodyPr/>
          <a:lstStyle/>
          <a:p>
            <a:pPr algn="ctr"/>
            <a:r>
              <a:rPr lang="ar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بعد الاستماع الأول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83705" y="5199797"/>
            <a:ext cx="1274174" cy="1213209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321874" y="1866900"/>
            <a:ext cx="2552132" cy="155584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الفكرة العامة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328848" y="3384645"/>
            <a:ext cx="1856095" cy="1296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441743" y="3671247"/>
            <a:ext cx="218364" cy="1446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148919" y="3671247"/>
            <a:ext cx="996287" cy="1528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531659" y="3271001"/>
            <a:ext cx="1446663" cy="1282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904" y="5313286"/>
            <a:ext cx="1274174" cy="121320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117" y="5063317"/>
            <a:ext cx="1274174" cy="12132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8506" y="5117910"/>
            <a:ext cx="1274174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479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</a:t>
            </a:r>
            <a:r>
              <a:rPr lang="ar-S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سئلة</a:t>
            </a:r>
            <a:r>
              <a:rPr lang="ar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الاستماع الثاني              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ما اسم الشاب؟</a:t>
            </a:r>
          </a:p>
          <a:p>
            <a:pPr marL="0" indent="0" algn="r">
              <a:buNone/>
            </a:pP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مَن أثر فيه ودفعه لحب العود؟</a:t>
            </a:r>
          </a:p>
          <a:p>
            <a:pPr marL="0" indent="0" algn="r">
              <a:buNone/>
            </a:pP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لماذا يُحب عزف العود؟</a:t>
            </a:r>
          </a:p>
          <a:p>
            <a:pPr marL="0" indent="0" algn="r">
              <a:buNone/>
            </a:pP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ما الموسيقى التي أعجبته؟</a:t>
            </a:r>
          </a:p>
          <a:p>
            <a:pPr marL="0" indent="0" algn="r">
              <a:buNone/>
            </a:pP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ما البلاد التي زارها؟</a:t>
            </a:r>
          </a:p>
          <a:p>
            <a:pPr marL="0" indent="0" algn="r">
              <a:buNone/>
            </a:pP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أين تعلم عزف آلة العود؟</a:t>
            </a:r>
          </a:p>
          <a:p>
            <a:pPr marL="0" indent="0" algn="r">
              <a:buNone/>
            </a:pP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ما دراسته، تخصصه؟</a:t>
            </a:r>
          </a:p>
        </p:txBody>
      </p:sp>
    </p:spTree>
    <p:extLst>
      <p:ext uri="{BB962C8B-B14F-4D97-AF65-F5344CB8AC3E}">
        <p14:creationId xmlns:p14="http://schemas.microsoft.com/office/powerpoint/2010/main" val="31698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الاستماع </a:t>
            </a:r>
            <a:r>
              <a:rPr lang="ar-E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</a:t>
            </a:r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تفصيلي                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اشرح المعنى</a:t>
            </a:r>
            <a:r>
              <a:rPr lang="ar-E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ar-S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وجهٌ رماهُ الشرقُ بسهامه.</a:t>
            </a:r>
          </a:p>
          <a:p>
            <a:pPr marL="0" indent="0" algn="r">
              <a:buNone/>
            </a:pP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مُرتحلاً بين مُدنِه وأقطاره.</a:t>
            </a:r>
          </a:p>
          <a:p>
            <a:pPr marL="0" indent="0" algn="r">
              <a:buNone/>
            </a:pP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اِندفع بعد سماع اللحن للمُطرب عبادي جوهر.</a:t>
            </a:r>
          </a:p>
          <a:p>
            <a:pPr marL="0" indent="0" algn="r">
              <a:buNone/>
            </a:pP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ما هو موضوع دراسته؟</a:t>
            </a:r>
          </a:p>
          <a:p>
            <a:pPr marL="0" indent="0" algn="r">
              <a:buNone/>
            </a:pPr>
            <a:r>
              <a:rPr lang="ar-E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</a:t>
            </a: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أين سيكمل دراسته أو إقامته؟</a:t>
            </a:r>
          </a:p>
          <a:p>
            <a:pPr marL="0" indent="0" algn="r">
              <a:buNone/>
            </a:pPr>
            <a:r>
              <a:rPr lang="ar-E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 </a:t>
            </a: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هل عزفه على العود سيؤثر على دراسة الماجستير؟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105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نشاط فردي بعد الاستماع                      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اِبحث عن آلة موسيقية شرقية على الشبكة الإلكترونية.</a:t>
            </a:r>
          </a:p>
          <a:p>
            <a:pPr marL="0" indent="0" algn="r">
              <a:buNone/>
            </a:pP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حضر تقديماً في الصف </a:t>
            </a:r>
            <a:r>
              <a:rPr lang="ar-E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ل</a:t>
            </a: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تعر</a:t>
            </a:r>
            <a:r>
              <a:rPr lang="ar-E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</a:t>
            </a: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 زملا</a:t>
            </a:r>
            <a:r>
              <a:rPr lang="ar-E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ئ</a:t>
            </a: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ك عن الآلة وأهميتها.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58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إرشادات واضحة وبسيطة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يجب أن تكون </a:t>
            </a:r>
            <a:r>
              <a:rPr lang="ar-E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إ</a:t>
            </a:r>
            <a:r>
              <a:rPr lang="ar-S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رشادات</a:t>
            </a: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</a:t>
            </a: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لاستماع الأول واضحة</a:t>
            </a:r>
          </a:p>
          <a:p>
            <a:pPr algn="r" rtl="1"/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والاستماع الثاني يؤكد على معلومة أو معلومات ثانوية</a:t>
            </a:r>
          </a:p>
          <a:p>
            <a:pPr algn="r" rtl="1"/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في كل استماع هناك هدف مُحدد</a:t>
            </a:r>
          </a:p>
          <a:p>
            <a:pPr algn="r" rtl="1"/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القيام بأنشطة متعددة قبل الاستماع لتحضير المتعلمين للاستماع </a:t>
            </a:r>
          </a:p>
          <a:p>
            <a:pPr algn="r" rtl="1"/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ترغيب المتعلمين في الاستماع حتى لو لم يفهموا</a:t>
            </a:r>
            <a:r>
              <a:rPr lang="ar-E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،</a:t>
            </a: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وإتاحة الفرصة لهم للسؤال في حالة تعس</a:t>
            </a:r>
            <a:r>
              <a:rPr lang="ar-E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ّ</a:t>
            </a: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ر الفهم أو الحاجة لتكرار الجملة أو السؤال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7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مدة كل مرحلة من مراحل الاستماع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mond 3"/>
          <p:cNvSpPr/>
          <p:nvPr/>
        </p:nvSpPr>
        <p:spPr>
          <a:xfrm>
            <a:off x="3245475" y="2005069"/>
            <a:ext cx="4842457" cy="3992450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أثناء الاستماع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39425" y="3039414"/>
            <a:ext cx="1700012" cy="2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93972" y="4790941"/>
            <a:ext cx="1545465" cy="64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904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4ogLS73LidgGpMKBlWiozS1fJJwEWBfv8grbiKUdRiT344fE_fYHZ6DzGjse4Bxj4C9zW1g5glFJ8n1XxoKQj4boa-2DYW-JaTxyNElPl8Yg_E02LDU7kNj1Iub94GZHxJ3rcGb1A2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144" y="390178"/>
            <a:ext cx="4855335" cy="593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269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5.googleusercontent.com/3NS72eeMYeDw1lu_kf445OX3HSQMk-qvj4-wC4wh15oKJkcrtUhA81Zeou8vIS3J-E7CfAfqsiHjqdavNcD4V6LNeX0OLNyUXCUZ5femJvMDaoipFMYV4-lcYUZMnDah09wOAFbWrK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822" y="1210614"/>
            <a:ext cx="6881181" cy="508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102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هرم الطعام            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spcBef>
                <a:spcPts val="0"/>
              </a:spcBef>
              <a:spcAft>
                <a:spcPts val="0"/>
              </a:spcAft>
            </a:pP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استخدم النموذج التخطيطي للمقارنة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ما هو عدد المجموعات التي يحتوي عليها كل من الهرم الغذائي القديم والجديد؟</a:t>
            </a:r>
          </a:p>
          <a:p>
            <a:pPr algn="r" rtl="1" fontAlgn="base">
              <a:spcBef>
                <a:spcPts val="0"/>
              </a:spcBef>
            </a:pP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ما هي مكونات كل مجموعة؟</a:t>
            </a:r>
          </a:p>
          <a:p>
            <a:pPr algn="r" rtl="1" fontAlgn="base">
              <a:spcBef>
                <a:spcPts val="0"/>
              </a:spcBef>
            </a:pP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 أية مجموعة نأكل كثيرًا في كل من الهرمين؟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59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lh5.googleusercontent.com/3NS72eeMYeDw1lu_kf445OX3HSQMk-qvj4-wC4wh15oKJkcrtUhA81Zeou8vIS3J-E7CfAfqsiHjqdavNcD4V6LNeX0OLNyUXCUZ5femJvMDaoipFMYV4-lcYUZMnDah09wOAFbWrK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734" y="2323711"/>
            <a:ext cx="4121241" cy="3047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4.googleusercontent.com/Ttf4zy8QHwTDriHRNPPJMbXxSivgk8N6XbMfApmvyOiH3HdMQSkmegXucw0s-G1F3y8iHcsVHDSA1fw0HdvN-GojxxOrbSR3WLXJHSRg6Hq3SfCpzgqTY8mTs6QNJYf4LCuI2Luz8q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468" y="2375550"/>
            <a:ext cx="4184248" cy="299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62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مقارنة في ثنائيات               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156" y="2421229"/>
            <a:ext cx="5786959" cy="328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150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0457"/>
            <a:ext cx="10515600" cy="1420232"/>
          </a:xfrm>
        </p:spPr>
        <p:txBody>
          <a:bodyPr>
            <a:normAutofit/>
          </a:bodyPr>
          <a:lstStyle/>
          <a:p>
            <a:r>
              <a:rPr lang="ar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الاستماع الأول</a:t>
            </a:r>
            <a:r>
              <a:rPr lang="ar-SA" dirty="0"/>
              <a:t>                        </a:t>
            </a:r>
            <a:br>
              <a:rPr lang="en-US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مجموعات الهرم الغذائي هي ----------------- </a:t>
            </a:r>
          </a:p>
          <a:p>
            <a:pPr algn="r" rtl="1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مجموعة ------------- تمد جسم الإنسان بالكربوهيدرات والمعادن وبعض الفيتامينات.</a:t>
            </a:r>
          </a:p>
          <a:p>
            <a:pPr algn="r" rtl="1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اذكر أنواع الفاكهة</a:t>
            </a:r>
          </a:p>
          <a:p>
            <a:pPr algn="r" rtl="1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كم كوبًا من الحليب يجب أن نشرب يوميًا؟</a:t>
            </a:r>
          </a:p>
          <a:p>
            <a:pPr algn="r" rtl="1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هل نأكل اللحوم كثيرًا أم قليلًا؟</a:t>
            </a:r>
          </a:p>
          <a:p>
            <a:pPr algn="r" rtl="1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أين  الزيوت؟</a:t>
            </a:r>
          </a:p>
        </p:txBody>
      </p:sp>
    </p:spTree>
    <p:extLst>
      <p:ext uri="{BB962C8B-B14F-4D97-AF65-F5344CB8AC3E}">
        <p14:creationId xmlns:p14="http://schemas.microsoft.com/office/powerpoint/2010/main" val="73323067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163</TotalTime>
  <Words>373</Words>
  <Application>Microsoft Office PowerPoint</Application>
  <PresentationFormat>Widescreen</PresentationFormat>
  <Paragraphs>121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Century Gothic</vt:lpstr>
      <vt:lpstr>Tahoma</vt:lpstr>
      <vt:lpstr>Times New Roman</vt:lpstr>
      <vt:lpstr>Wingdings 3</vt:lpstr>
      <vt:lpstr>Wisp</vt:lpstr>
      <vt:lpstr> Aldeen Foundation  مهارة الاستماع للمتعلمين البالغين</vt:lpstr>
      <vt:lpstr>إرشادات واضحة وبسيطة</vt:lpstr>
      <vt:lpstr>مدة كل مرحلة من مراحل الاستماع</vt:lpstr>
      <vt:lpstr>PowerPoint Presentation</vt:lpstr>
      <vt:lpstr>PowerPoint Presentation</vt:lpstr>
      <vt:lpstr>هرم الطعام                   </vt:lpstr>
      <vt:lpstr>PowerPoint Presentation</vt:lpstr>
      <vt:lpstr>مقارنة في ثنائيات                      </vt:lpstr>
      <vt:lpstr>الاستماع الأول                         </vt:lpstr>
      <vt:lpstr>شاهد هذا المقطع وأجب عن الأسئلة: </vt:lpstr>
      <vt:lpstr>استماع  تفصيلي                     </vt:lpstr>
      <vt:lpstr>نشاط فردي                            </vt:lpstr>
      <vt:lpstr>PowerPoint Presentation</vt:lpstr>
      <vt:lpstr>الآلات الموسيقية</vt:lpstr>
      <vt:lpstr> بعد الاستماع الأول</vt:lpstr>
      <vt:lpstr>أسئلة الاستماع الثاني                     </vt:lpstr>
      <vt:lpstr>الاستماع التفصيلي                  </vt:lpstr>
      <vt:lpstr>نشاط فردي بعد الاستماع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Lina</dc:creator>
  <cp:lastModifiedBy>thouraya</cp:lastModifiedBy>
  <cp:revision>38</cp:revision>
  <dcterms:created xsi:type="dcterms:W3CDTF">2016-08-16T01:48:06Z</dcterms:created>
  <dcterms:modified xsi:type="dcterms:W3CDTF">2016-11-23T20:59:33Z</dcterms:modified>
</cp:coreProperties>
</file>